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80" r:id="rId2"/>
    <p:sldId id="282" r:id="rId3"/>
    <p:sldId id="283" r:id="rId4"/>
    <p:sldId id="284" r:id="rId5"/>
    <p:sldId id="285" r:id="rId6"/>
    <p:sldId id="275" r:id="rId7"/>
    <p:sldId id="257" r:id="rId8"/>
    <p:sldId id="277" r:id="rId9"/>
    <p:sldId id="276" r:id="rId10"/>
    <p:sldId id="260" r:id="rId11"/>
    <p:sldId id="265" r:id="rId12"/>
    <p:sldId id="266" r:id="rId13"/>
    <p:sldId id="271" r:id="rId14"/>
    <p:sldId id="259" r:id="rId15"/>
    <p:sldId id="261" r:id="rId16"/>
    <p:sldId id="263" r:id="rId17"/>
    <p:sldId id="264" r:id="rId18"/>
    <p:sldId id="273" r:id="rId19"/>
    <p:sldId id="267" r:id="rId20"/>
    <p:sldId id="270" r:id="rId21"/>
    <p:sldId id="278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309" r:id="rId33"/>
    <p:sldId id="297" r:id="rId34"/>
    <p:sldId id="296" r:id="rId35"/>
    <p:sldId id="298" r:id="rId36"/>
    <p:sldId id="315" r:id="rId37"/>
    <p:sldId id="316" r:id="rId38"/>
    <p:sldId id="308" r:id="rId39"/>
    <p:sldId id="317" r:id="rId40"/>
    <p:sldId id="318" r:id="rId41"/>
    <p:sldId id="307" r:id="rId42"/>
    <p:sldId id="31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2724" y="-9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1071546"/>
            <a:ext cx="8429684" cy="47863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Анализ деятельности региональной </a:t>
            </a:r>
            <a:r>
              <a:rPr kumimoji="0" lang="ru-RU" sz="32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стажировочной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площадки</a:t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«Реализация патриотического воспитания»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МБОУ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Елыкаевская </a:t>
            </a:r>
            <a:r>
              <a:rPr kumimoji="0" lang="ru-RU" sz="32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СОШ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 2023-2024 учебный год</a:t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1" i="0" u="none" strike="noStrike" kern="1200" cap="all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317" y="188640"/>
            <a:ext cx="8568952" cy="86409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Посвящение в кадеты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tWoEULlNmW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53" y="1066838"/>
            <a:ext cx="3986324" cy="29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zxGtWnc4q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119" y="1047554"/>
            <a:ext cx="3943347" cy="295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aTeGSBnSej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815" y="2992112"/>
            <a:ext cx="4943872" cy="37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81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0"/>
            <a:ext cx="8001024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Военно-патриотическая эстафета кадетских (казачьих) классов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F:\x8h3upWVR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8302" y="4000504"/>
            <a:ext cx="5875346" cy="264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Fb4ur3IYrW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5802353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284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39707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F:\JI6e4DDxdG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05" b="15776"/>
          <a:stretch/>
        </p:blipFill>
        <p:spPr bwMode="auto">
          <a:xfrm>
            <a:off x="52094" y="1722457"/>
            <a:ext cx="2814548" cy="442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ePDtsvBhlw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968" b="23881"/>
          <a:stretch/>
        </p:blipFill>
        <p:spPr bwMode="auto">
          <a:xfrm>
            <a:off x="5893840" y="1722457"/>
            <a:ext cx="3276115" cy="37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2gRlPfnXh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78040"/>
            <a:ext cx="3643172" cy="527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142976" y="0"/>
            <a:ext cx="8001024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Военно-патриотическая эстафета кадетских (казачьих) классов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5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317" y="27094"/>
            <a:ext cx="8568952" cy="15841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Военно-патриотическая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«Зарница 2.0»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F:\HkT0sQ9xC-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17614"/>
            <a:ext cx="3203055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NG8odq571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17614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2hzaJA4LIs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889" y="4317066"/>
            <a:ext cx="3116766" cy="233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F:\0tBXxIdfMW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1813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65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632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829"/>
            <a:ext cx="8353086" cy="140694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Филармонии Кузбасса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России и Кузбасса в музыке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12krwxsmM0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86" y="1597502"/>
            <a:ext cx="4896694" cy="367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BRx_6gkfd8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9585" y="2934222"/>
            <a:ext cx="5154415" cy="386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54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317" y="260648"/>
            <a:ext cx="8568952" cy="8640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военной присяги РФ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FrN01xSgnD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2542"/>
            <a:ext cx="4254241" cy="32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I0E8pvGu6g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16"/>
            <a:ext cx="4381530" cy="32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68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79568"/>
            <a:ext cx="7928606" cy="10801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Посещение ГБНОУ «ГЖГИ»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kLRHADV6CJ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908720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VLUXqmwog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3843300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ALEvIK79TR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9776" y="908720"/>
            <a:ext cx="4347674" cy="57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102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332656"/>
            <a:ext cx="8383614" cy="8103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b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библиотеки </a:t>
            </a:r>
            <a:br>
              <a:rPr lang="ru-RU" b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Елыкаево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dF44XFWgfy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1340768"/>
            <a:ext cx="3923944" cy="51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lPW-KzujCq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3354" y="1368666"/>
            <a:ext cx="4989126" cy="49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763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568952" cy="80234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открытых дверей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Учительская\Downloads\pcQc59rhw_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714752"/>
            <a:ext cx="3643338" cy="2732504"/>
          </a:xfrm>
          <a:prstGeom prst="rect">
            <a:avLst/>
          </a:prstGeom>
          <a:noFill/>
        </p:spPr>
      </p:pic>
      <p:pic>
        <p:nvPicPr>
          <p:cNvPr id="4098" name="Picture 2" descr="C:\Users\Учительская\Downloads\CPbpTyvuOe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7" y="928670"/>
            <a:ext cx="3429024" cy="2571768"/>
          </a:xfrm>
          <a:prstGeom prst="rect">
            <a:avLst/>
          </a:prstGeom>
          <a:noFill/>
        </p:spPr>
      </p:pic>
      <p:pic>
        <p:nvPicPr>
          <p:cNvPr id="4099" name="Picture 3" descr="C:\Users\Учительская\Downloads\VE-28fw50d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857232"/>
            <a:ext cx="2518190" cy="3357586"/>
          </a:xfrm>
          <a:prstGeom prst="rect">
            <a:avLst/>
          </a:prstGeom>
          <a:noFill/>
        </p:spPr>
      </p:pic>
      <p:pic>
        <p:nvPicPr>
          <p:cNvPr id="4100" name="Picture 4" descr="C:\Users\Учительская\Downloads\V9xheb7fwp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714752"/>
            <a:ext cx="3619525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821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317" y="4763"/>
            <a:ext cx="8568952" cy="113822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педагогов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14348" y="1214422"/>
            <a:ext cx="7500990" cy="4786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Times New Roman" pitchFamily="18" charset="0"/>
                <a:ea typeface="+mj-ea"/>
                <a:cs typeface="Times New Roman" pitchFamily="18" charset="0"/>
              </a:rPr>
              <a:t>Классный руководитель и советник директора  по воспитанию прошли курсовое обучение по теме: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Times New Roman" pitchFamily="18" charset="0"/>
                <a:ea typeface="+mj-ea"/>
                <a:cs typeface="Times New Roman" pitchFamily="18" charset="0"/>
              </a:rPr>
              <a:t> «Развитие профессиональных компетенций педагогов, осуществляющих деятельность в кадетских (</a:t>
            </a:r>
            <a:r>
              <a:rPr lang="ru-RU" sz="36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казачих</a:t>
            </a:r>
            <a:r>
              <a:rPr lang="ru-RU" sz="3600" dirty="0" smtClean="0">
                <a:latin typeface="Times New Roman" pitchFamily="18" charset="0"/>
                <a:ea typeface="+mj-ea"/>
                <a:cs typeface="Times New Roman" pitchFamily="18" charset="0"/>
              </a:rPr>
              <a:t>) классах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Times New Roman" pitchFamily="18" charset="0"/>
                <a:ea typeface="+mj-ea"/>
                <a:cs typeface="Times New Roman" pitchFamily="18" charset="0"/>
              </a:rPr>
              <a:t> ГОУ ДПО (ПК)С</a:t>
            </a:r>
            <a:endParaRPr kumimoji="0" lang="ru-RU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0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214290"/>
            <a:ext cx="8429684" cy="56436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728" y="642918"/>
            <a:ext cx="73581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chemeClr val="accent3">
                    <a:lumMod val="50000"/>
                  </a:schemeClr>
                </a:solidFill>
              </a:rPr>
              <a:t>Цель-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dirty="0" smtClean="0"/>
              <a:t>обобщение и распространение передового опыта, оказание методической помощи педагогам образовательных организаций Кемеровского МО, Кемеровской области-Кузбасса по патриотическому воспитанию, формирование у школьников высокого патриотического  сознания, чувства верности Отечеству, готовности к выполнению гражданского долга и конституционных обязанностей по защите родного Отечества </a:t>
            </a: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317" y="27094"/>
            <a:ext cx="8568952" cy="10081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Успеваемость 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85851" y="1214421"/>
          <a:ext cx="6858048" cy="5059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6"/>
                <a:gridCol w="2286016"/>
                <a:gridCol w="2286016"/>
              </a:tblGrid>
              <a:tr h="456481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2022-2023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2023-2024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5666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Успевают на 5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5666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Успевают на 4 и 5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5666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Успевают с одной 3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5666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Успевают  более чем </a:t>
                      </a:r>
                    </a:p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с одной 3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327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568952" cy="78581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Заместитель по БЖД\Downloads\PHOTO-2024-05-17-15-37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71546"/>
            <a:ext cx="3778260" cy="3589347"/>
          </a:xfrm>
          <a:prstGeom prst="rect">
            <a:avLst/>
          </a:prstGeom>
          <a:noFill/>
        </p:spPr>
      </p:pic>
      <p:pic>
        <p:nvPicPr>
          <p:cNvPr id="6148" name="Picture 4" descr="C:\Users\Заместитель по БЖД\Downloads\PHOTO-2024-05-17-15-37-06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071546"/>
            <a:ext cx="3822769" cy="3643338"/>
          </a:xfrm>
          <a:prstGeom prst="rect">
            <a:avLst/>
          </a:prstGeom>
          <a:noFill/>
        </p:spPr>
      </p:pic>
      <p:pic>
        <p:nvPicPr>
          <p:cNvPr id="6150" name="Picture 6" descr="C:\Users\Заместитель по БЖД\Downloads\PHOTO-2024-05-17-15-38-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29066"/>
            <a:ext cx="3905245" cy="2928934"/>
          </a:xfrm>
          <a:prstGeom prst="rect">
            <a:avLst/>
          </a:prstGeom>
          <a:noFill/>
        </p:spPr>
      </p:pic>
      <p:pic>
        <p:nvPicPr>
          <p:cNvPr id="28674" name="Picture 2" descr="https://sun9-33.userapi.com/impg/r3rijtU5FeqVGFa6sSt7W1Kt3t73nJVRDkmzig/xa0E5VLmils.jpg?size=1600x1200&amp;quality=96&amp;sign=0b4c0d4d43f7f6e266e6e75aa0941400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982701"/>
            <a:ext cx="3833733" cy="2875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568952" cy="785818"/>
          </a:xfrm>
        </p:spPr>
        <p:txBody>
          <a:bodyPr>
            <a:normAutofit fontScale="90000"/>
          </a:bodyPr>
          <a:lstStyle/>
          <a:p>
            <a:r>
              <a:rPr lang="ru-RU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Стажировочная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площадка</a:t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детском саду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Заместитель по БЖД\Downloads\IMG_1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3357586" cy="2525398"/>
          </a:xfrm>
          <a:prstGeom prst="rect">
            <a:avLst/>
          </a:prstGeom>
          <a:noFill/>
        </p:spPr>
      </p:pic>
      <p:pic>
        <p:nvPicPr>
          <p:cNvPr id="41988" name="Picture 4" descr="C:\Users\Заместитель по БЖД\Downloads\IMG_13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285860"/>
            <a:ext cx="3357554" cy="2518165"/>
          </a:xfrm>
          <a:prstGeom prst="rect">
            <a:avLst/>
          </a:prstGeom>
          <a:noFill/>
        </p:spPr>
      </p:pic>
      <p:pic>
        <p:nvPicPr>
          <p:cNvPr id="41990" name="Picture 6" descr="C:\Users\Заместитель по БЖД\Downloads\IMG_1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857628"/>
            <a:ext cx="3357586" cy="2595813"/>
          </a:xfrm>
          <a:prstGeom prst="rect">
            <a:avLst/>
          </a:prstGeom>
          <a:noFill/>
        </p:spPr>
      </p:pic>
      <p:pic>
        <p:nvPicPr>
          <p:cNvPr id="41992" name="Picture 8" descr="C:\Users\Заместитель по БЖД\Downloads\IMG_13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857628"/>
            <a:ext cx="3428991" cy="2575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 и знай родной Кузбасс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2714644" cy="203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928670"/>
            <a:ext cx="2714644" cy="203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857232"/>
            <a:ext cx="2786587" cy="2089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214686"/>
            <a:ext cx="3786214" cy="2839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214686"/>
            <a:ext cx="3857652" cy="2893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500298" y="6215082"/>
            <a:ext cx="4128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Марьевка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родина Василия Федорова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 и знай родной Кузбасс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0298" y="6215082"/>
            <a:ext cx="2171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 Новониколаевка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00108"/>
            <a:ext cx="3714776" cy="4953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00107"/>
            <a:ext cx="3714776" cy="4953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 и знай родной Кузбасс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857232"/>
            <a:ext cx="3500462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34093" b="32760"/>
          <a:stretch>
            <a:fillRect/>
          </a:stretch>
        </p:blipFill>
        <p:spPr bwMode="auto">
          <a:xfrm>
            <a:off x="4929190" y="804392"/>
            <a:ext cx="3500462" cy="2589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643314"/>
            <a:ext cx="352427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571876"/>
            <a:ext cx="3541187" cy="265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786050" y="6215082"/>
            <a:ext cx="283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 Новониколаевка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активистов музеев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000108"/>
            <a:ext cx="3286148" cy="2464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00107"/>
            <a:ext cx="3286148" cy="246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714752"/>
            <a:ext cx="3286148" cy="2464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786190"/>
            <a:ext cx="3405715" cy="2554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активистов музеев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000108"/>
            <a:ext cx="3286148" cy="246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3786190"/>
            <a:ext cx="3810025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786189"/>
            <a:ext cx="3714776" cy="278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Лавка купца Ермолаева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5"/>
            <a:ext cx="3500462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71546"/>
            <a:ext cx="375284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00504"/>
            <a:ext cx="3500462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071942"/>
            <a:ext cx="375284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Лавка купца Ермолаева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81355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071546"/>
            <a:ext cx="3571900" cy="267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19" y="3929066"/>
            <a:ext cx="3749323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929066"/>
            <a:ext cx="3571900" cy="267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214290"/>
            <a:ext cx="8429684" cy="56436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728" y="642918"/>
            <a:ext cx="735811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chemeClr val="accent3">
                    <a:lumMod val="50000"/>
                  </a:schemeClr>
                </a:solidFill>
              </a:rPr>
              <a:t>Задачи: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sz="2400" b="1" dirty="0" smtClean="0"/>
              <a:t>1. </a:t>
            </a:r>
            <a:r>
              <a:rPr lang="ru-RU" sz="2400" dirty="0" smtClean="0"/>
              <a:t>Поделиться опытом создания и работы кадетского класса.</a:t>
            </a:r>
          </a:p>
          <a:p>
            <a:r>
              <a:rPr lang="ru-RU" sz="2400" b="1" dirty="0" smtClean="0"/>
              <a:t>2.</a:t>
            </a:r>
            <a:r>
              <a:rPr lang="ru-RU" sz="2400" dirty="0" smtClean="0"/>
              <a:t> Поделиться опытом патриотического воспитания детей дошкольного возраста</a:t>
            </a:r>
          </a:p>
          <a:p>
            <a:pPr lvl="0"/>
            <a:r>
              <a:rPr lang="ru-RU" sz="2400" b="1" dirty="0" smtClean="0"/>
              <a:t>3.</a:t>
            </a:r>
            <a:r>
              <a:rPr lang="ru-RU" sz="2400" dirty="0" smtClean="0"/>
              <a:t> Формировать  чувство любви к родине, уважение к ее истории, культуре, традициям, нормам общественной жизни на примере школьного музея</a:t>
            </a:r>
          </a:p>
          <a:p>
            <a:pPr lvl="0"/>
            <a:r>
              <a:rPr lang="ru-RU" sz="2400" b="1" dirty="0" smtClean="0"/>
              <a:t>4. </a:t>
            </a:r>
            <a:r>
              <a:rPr lang="ru-RU" sz="2400" dirty="0" smtClean="0"/>
              <a:t>Формировать чувство гражданского долга и готовности к защите Отечества на примере ВПК «Десантник»</a:t>
            </a:r>
            <a:endParaRPr lang="ru-RU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Юный экскурсовод Кузбасса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1214422"/>
            <a:ext cx="3542313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14422"/>
            <a:ext cx="3491708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 юного краеведа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3750495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7" y="1000108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8"/>
            <a:ext cx="352427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Эстафета памяти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Заместитель по БЖД\Downloads\IMG_0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09" y="3714752"/>
            <a:ext cx="3714775" cy="2786082"/>
          </a:xfrm>
          <a:prstGeom prst="rect">
            <a:avLst/>
          </a:prstGeom>
          <a:noFill/>
        </p:spPr>
      </p:pic>
      <p:pic>
        <p:nvPicPr>
          <p:cNvPr id="17412" name="Picture 4" descr="C:\Users\Заместитель по БЖД\Downloads\IMG_0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714752"/>
            <a:ext cx="3833807" cy="2875356"/>
          </a:xfrm>
          <a:prstGeom prst="rect">
            <a:avLst/>
          </a:prstGeom>
          <a:noFill/>
        </p:spPr>
      </p:pic>
      <p:pic>
        <p:nvPicPr>
          <p:cNvPr id="17414" name="Picture 6" descr="C:\Users\Заместитель по БЖД\Downloads\IMG_06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928669"/>
            <a:ext cx="3714776" cy="2786083"/>
          </a:xfrm>
          <a:prstGeom prst="rect">
            <a:avLst/>
          </a:prstGeom>
          <a:noFill/>
        </p:spPr>
      </p:pic>
      <p:pic>
        <p:nvPicPr>
          <p:cNvPr id="17416" name="Picture 8" descr="C:\Users\Заместитель по БЖД\Downloads\IMG_06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928670"/>
            <a:ext cx="3714776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857256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 образовательный проект «Музейный час»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4572032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857628"/>
            <a:ext cx="2000264" cy="282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ПВХ\2022-2023 УЧЕБНЫЙ ГОД\22- 23. МУЗЕЙНЫЙ ЧАС\23. Диплом МУЗЕЙНЫЙ ЧА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714620"/>
            <a:ext cx="1857388" cy="262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C:\ПВХ\2022-2023 УЧЕБНЫЙ ГОД\22- 23. МУЗЕЙНЫЙ ЧАС\23. Диплом МУЗЕЙНЫЙ ЧА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428736"/>
            <a:ext cx="1857388" cy="262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71438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Исследовательская работа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46"/>
            <a:ext cx="2500330" cy="1875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286124"/>
            <a:ext cx="2500330" cy="333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2196" t="11048" r="20093" b="16345"/>
          <a:stretch>
            <a:fillRect/>
          </a:stretch>
        </p:blipFill>
        <p:spPr bwMode="auto">
          <a:xfrm>
            <a:off x="4000496" y="3286124"/>
            <a:ext cx="4786346" cy="3387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2571768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857256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Кузбасс: одобрено детьми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3645616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71546"/>
            <a:ext cx="3571901" cy="2383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000504"/>
            <a:ext cx="3747568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976729"/>
            <a:ext cx="3786214" cy="252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5048" y="428604"/>
            <a:ext cx="8568952" cy="857256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Выпускники ВПК Десантник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000108"/>
            <a:ext cx="7858180" cy="585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Выпускники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клуба в настоящее время учатся: 2 человека в ГБ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НОУ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«Губернаторская кадетская школа-интернат МЧС», 4 человека в Кемеровском Президентском кадетском училище, 2 человека в ГБ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НОУ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«Губернаторская кадетская школа-интернат полиции», 1 чел. В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ГУФСИН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России по Кемеровской области,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1человек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в Академии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ГПС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МЧС России г. Москва.</a:t>
            </a:r>
          </a:p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этом году 1 человек собирается поступать в ГБ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НОУ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«Губернаторская кадетская школа-интернат.</a:t>
            </a:r>
          </a:p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30 человек участвуют в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СВО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 Двое из них - офицеры Министерства обороны России.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8929718" cy="1071570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Профориентационные</a:t>
            </a: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встречи с учащимися кадетских школ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42910" y="1000108"/>
            <a:ext cx="7858180" cy="585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C:\Users\Заместитель по БЖД\Downloads\20221227_122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5143568" cy="2893257"/>
          </a:xfrm>
          <a:prstGeom prst="rect">
            <a:avLst/>
          </a:prstGeom>
          <a:noFill/>
        </p:spPr>
      </p:pic>
      <p:pic>
        <p:nvPicPr>
          <p:cNvPr id="65540" name="Picture 4" descr="C:\Users\Заместитель по БЖД\Downloads\20211029_123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928934"/>
            <a:ext cx="4606720" cy="345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7964" y="142852"/>
            <a:ext cx="7949584" cy="857256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Встречи с воспитанниками клуба, участниками СВО 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https://sun9-41.userapi.com/impg/UiCa8LIezXeLlv9ig3ThvYj8z-GjBXl4yNr-Dw/BoqbWb1UU8w.jpg?size=807x454&amp;quality=95&amp;sign=7f7ed9560dd9cb1cd185cca8ef13dbd9&amp;c_uniq_tag=UxqAdtn4Ey36kdM3u2s-pcBgUwDTatAEk7G-lHWsiR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5254740" cy="2956199"/>
          </a:xfrm>
          <a:prstGeom prst="rect">
            <a:avLst/>
          </a:prstGeom>
          <a:noFill/>
        </p:spPr>
      </p:pic>
      <p:pic>
        <p:nvPicPr>
          <p:cNvPr id="61444" name="Picture 4" descr="https://sun9-28.userapi.com/impg/_K5EcT8NmGYCUDCcw5Do6L3F7ZBzyX39tnhznw/Rgtl3qqqdCI.jpg?size=807x454&amp;quality=95&amp;sign=b233ed7ea0782d4bf6a928f33b9332ff&amp;c_uniq_tag=pQx0nYCsd-4sk2pcZofMLMZyewxPMImkBXyLfHoNnOI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284984"/>
            <a:ext cx="5904656" cy="3321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8929718" cy="1071570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 </a:t>
            </a:r>
            <a:b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патриотического воспитания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42910" y="1000108"/>
            <a:ext cx="7858180" cy="585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1785927"/>
            <a:ext cx="7429551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-Духовно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нравственное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направление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-Историко-краеведческое направление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-Гражданско-правовое направление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-Социально-патриотическое направление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-Военно-патриотическое 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-Спортивно-патриотическое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-Культурно-патриотическое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214290"/>
            <a:ext cx="8429684" cy="56436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728" y="285728"/>
            <a:ext cx="735811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chemeClr val="accent3">
                    <a:lumMod val="50000"/>
                  </a:schemeClr>
                </a:solidFill>
              </a:rPr>
              <a:t>Сетевое взаимодействие: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457200" indent="-457200">
              <a:buAutoNum type="arabicPeriod"/>
            </a:pPr>
            <a:r>
              <a:rPr lang="ru-RU" sz="2400" dirty="0" err="1" smtClean="0"/>
              <a:t>МАУ</a:t>
            </a:r>
            <a:r>
              <a:rPr lang="ru-RU" sz="2400" dirty="0" smtClean="0"/>
              <a:t> ДО «Дом детского творчества»;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 </a:t>
            </a:r>
            <a:r>
              <a:rPr lang="ru-RU" sz="2400" dirty="0" err="1" smtClean="0"/>
              <a:t>МБУ</a:t>
            </a:r>
            <a:r>
              <a:rPr lang="ru-RU" sz="2400" dirty="0" smtClean="0"/>
              <a:t> ДО «</a:t>
            </a:r>
            <a:r>
              <a:rPr lang="ru-RU" sz="2400" dirty="0" err="1" smtClean="0"/>
              <a:t>ДООпЦ</a:t>
            </a:r>
            <a:r>
              <a:rPr lang="ru-RU" sz="2400" dirty="0" smtClean="0"/>
              <a:t>»;</a:t>
            </a:r>
          </a:p>
          <a:p>
            <a:pPr marL="457200" indent="-457200">
              <a:buAutoNum type="arabicPeriod"/>
            </a:pPr>
            <a:r>
              <a:rPr lang="ru-RU" sz="2400" dirty="0" err="1" smtClean="0"/>
              <a:t>ГБНОУ</a:t>
            </a:r>
            <a:r>
              <a:rPr lang="ru-RU" sz="2400" dirty="0" smtClean="0"/>
              <a:t> «Губернаторская женская гимназия»;</a:t>
            </a:r>
          </a:p>
          <a:p>
            <a:pPr marL="457200" indent="-457200">
              <a:buAutoNum type="arabicPeriod"/>
            </a:pPr>
            <a:r>
              <a:rPr lang="ru-RU" sz="2400" dirty="0" err="1" smtClean="0"/>
              <a:t>Экомузей</a:t>
            </a:r>
            <a:r>
              <a:rPr lang="ru-RU" sz="2400" dirty="0" smtClean="0"/>
              <a:t> - заповедник «</a:t>
            </a:r>
            <a:r>
              <a:rPr lang="ru-RU" sz="2400" dirty="0" err="1" smtClean="0"/>
              <a:t>Тюльберский</a:t>
            </a:r>
            <a:r>
              <a:rPr lang="ru-RU" sz="2400" dirty="0" smtClean="0"/>
              <a:t> городок»;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Елыкаевская модельная сельская библиотека </a:t>
            </a:r>
            <a:r>
              <a:rPr lang="ru-RU" sz="2400" dirty="0" err="1" smtClean="0"/>
              <a:t>с.Елыкаево</a:t>
            </a:r>
            <a:endParaRPr lang="ru-RU" sz="2400" dirty="0" smtClean="0"/>
          </a:p>
          <a:p>
            <a:pPr marL="457200" indent="-457200">
              <a:buAutoNum type="arabicPeriod" startAt="6"/>
            </a:pPr>
            <a:r>
              <a:rPr lang="ru-RU" sz="2400" dirty="0" smtClean="0"/>
              <a:t>Дом культуры</a:t>
            </a:r>
          </a:p>
          <a:p>
            <a:pPr marL="457200" indent="-457200">
              <a:buAutoNum type="arabicPeriod" startAt="7"/>
            </a:pPr>
            <a:r>
              <a:rPr lang="ru-RU" sz="2400" dirty="0" err="1" smtClean="0"/>
              <a:t>Социально-реабилитационныйм</a:t>
            </a:r>
            <a:r>
              <a:rPr lang="ru-RU" sz="2400" dirty="0" smtClean="0"/>
              <a:t> центром "Маленький принц". </a:t>
            </a:r>
          </a:p>
          <a:p>
            <a:pPr marL="457200" indent="-457200">
              <a:buAutoNum type="arabicPeriod" startAt="8"/>
            </a:pPr>
            <a:r>
              <a:rPr lang="ru-RU" sz="2400" dirty="0" smtClean="0"/>
              <a:t> Театр-студия "ВСТРЕЧА" </a:t>
            </a:r>
            <a:r>
              <a:rPr lang="ru-RU" sz="2400" dirty="0" err="1" smtClean="0"/>
              <a:t>КемГУ</a:t>
            </a:r>
            <a:r>
              <a:rPr lang="ru-RU" sz="2400" dirty="0" smtClean="0"/>
              <a:t>.</a:t>
            </a:r>
          </a:p>
          <a:p>
            <a:pPr marL="457200" indent="-457200">
              <a:buAutoNum type="arabicPeriod" startAt="9"/>
            </a:pPr>
            <a:r>
              <a:rPr lang="ru-RU" sz="2400" dirty="0" smtClean="0"/>
              <a:t> </a:t>
            </a:r>
            <a:r>
              <a:rPr lang="ru-RU" sz="2400" dirty="0" err="1" smtClean="0"/>
              <a:t>РС</a:t>
            </a:r>
            <a:r>
              <a:rPr lang="ru-RU" sz="2400" dirty="0" smtClean="0"/>
              <a:t> </a:t>
            </a:r>
            <a:r>
              <a:rPr lang="ru-RU" sz="2400" dirty="0" err="1" smtClean="0"/>
              <a:t>РОСТО</a:t>
            </a:r>
            <a:r>
              <a:rPr lang="ru-RU" sz="2400" dirty="0" smtClean="0"/>
              <a:t>(ДОСААФ)г. Кемерово</a:t>
            </a:r>
          </a:p>
          <a:p>
            <a:pPr marL="457200" indent="-457200"/>
            <a:r>
              <a:rPr lang="ru-RU" sz="2400" dirty="0" smtClean="0"/>
              <a:t>10.  Всероссийская общественная организация «Боевое братство»</a:t>
            </a:r>
          </a:p>
          <a:p>
            <a:pPr marL="457200" indent="-457200"/>
            <a:r>
              <a:rPr lang="ru-RU" sz="2400" dirty="0" smtClean="0"/>
              <a:t>11.  ООО «</a:t>
            </a:r>
            <a:r>
              <a:rPr lang="ru-RU" sz="2400" dirty="0" err="1" smtClean="0"/>
              <a:t>РСВА</a:t>
            </a:r>
            <a:r>
              <a:rPr lang="ru-RU" sz="2400" dirty="0" smtClean="0"/>
              <a:t>», «Родина и братство»</a:t>
            </a:r>
          </a:p>
          <a:p>
            <a:pPr marL="457200" indent="-457200"/>
            <a:r>
              <a:rPr lang="ru-RU" sz="2400" dirty="0" smtClean="0"/>
              <a:t>12.  Управление МВД России по г. Кемерово.</a:t>
            </a:r>
          </a:p>
          <a:p>
            <a:pPr marL="457200" indent="-457200"/>
            <a:endParaRPr lang="ru-RU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5048" y="428604"/>
            <a:ext cx="8568952" cy="857256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Тиражирование опыта 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57158" y="1000108"/>
            <a:ext cx="8286808" cy="5214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Опыт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работы представлен в сборнике материалов о работе Кемеровской региональной организаций общественной организации ветеранов органов внутренних дел России «В строю!», в газете «Всегда в строю», в газете «Школьная правда», «Заря», в газете «Московский комсомолец», на сайте школы и социальной сети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ВК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, в журнале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ЦС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ДОСААФ «Военные знания», в книгах: «Очерки истории Кемеровского района», «Российская оборонная», в материалах на каналах «ТВ-мост»,»Вести», «Кузбасс 1» и др.</a:t>
            </a:r>
          </a:p>
        </p:txBody>
      </p:sp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568952" cy="857256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Преемственность поколений </a:t>
            </a:r>
            <a:endParaRPr lang="ru-RU" sz="4000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https://sun9-36.userapi.com/impg/FAEgOEIREZOpSJKBz2yjFkvsmGkeTj77G2dqhA/Jl2e0DCvWKg.jpg?size=960x1280&amp;quality=95&amp;sign=ae506362a14310aa7bd41a0aa35c7fd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80728"/>
            <a:ext cx="2736304" cy="3648405"/>
          </a:xfrm>
          <a:prstGeom prst="rect">
            <a:avLst/>
          </a:prstGeom>
          <a:noFill/>
        </p:spPr>
      </p:pic>
      <p:pic>
        <p:nvPicPr>
          <p:cNvPr id="60420" name="Picture 4" descr="https://sun4-18.userapi.com/impg/pJqwPuafTj87Si955tqCwQyxKdbQ-x3PysngqA/Dj-eXJ1ulC0.jpg?size=960x1280&amp;quality=95&amp;sign=97ef1243c20f7a26ef68e72afbcb832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80728"/>
            <a:ext cx="2700300" cy="3600400"/>
          </a:xfrm>
          <a:prstGeom prst="rect">
            <a:avLst/>
          </a:prstGeom>
          <a:noFill/>
        </p:spPr>
      </p:pic>
      <p:pic>
        <p:nvPicPr>
          <p:cNvPr id="60424" name="Picture 8" descr="C:\Users\79511\Desktop\фото рсп\e5Je56CVku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935434"/>
            <a:ext cx="5544616" cy="29225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714620"/>
            <a:ext cx="8568952" cy="857256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866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3813" y="188641"/>
            <a:ext cx="9167813" cy="131153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Кадетский класс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wbU9gSf4ZM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000108"/>
            <a:ext cx="7843909" cy="521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728"/>
            <a:ext cx="9167813" cy="52571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Учительская\Downloads\HBbljhyWU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642918"/>
            <a:ext cx="2000264" cy="2667019"/>
          </a:xfrm>
          <a:prstGeom prst="rect">
            <a:avLst/>
          </a:prstGeom>
          <a:noFill/>
        </p:spPr>
      </p:pic>
      <p:pic>
        <p:nvPicPr>
          <p:cNvPr id="4" name="Picture 3" descr="C:\Users\Учительская\Downloads\5niN-r10En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642918"/>
            <a:ext cx="2000264" cy="2667019"/>
          </a:xfrm>
          <a:prstGeom prst="rect">
            <a:avLst/>
          </a:prstGeom>
          <a:noFill/>
        </p:spPr>
      </p:pic>
      <p:pic>
        <p:nvPicPr>
          <p:cNvPr id="1028" name="Picture 4" descr="C:\Users\Учительская\Downloads\g1cAslz-ta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642918"/>
            <a:ext cx="2000264" cy="2667018"/>
          </a:xfrm>
          <a:prstGeom prst="rect">
            <a:avLst/>
          </a:prstGeom>
          <a:noFill/>
        </p:spPr>
      </p:pic>
      <p:pic>
        <p:nvPicPr>
          <p:cNvPr id="1029" name="Picture 5" descr="C:\Users\Учительская\Downloads\8vWwVNpfc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3429000"/>
            <a:ext cx="2250114" cy="3184958"/>
          </a:xfrm>
          <a:prstGeom prst="rect">
            <a:avLst/>
          </a:prstGeom>
          <a:noFill/>
        </p:spPr>
      </p:pic>
      <p:pic>
        <p:nvPicPr>
          <p:cNvPr id="1030" name="Picture 6" descr="C:\Users\Учительская\Downloads\XQqavf0Fnc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3429000"/>
            <a:ext cx="2428892" cy="3238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gIq8wjwWMm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857232"/>
            <a:ext cx="3714776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E9faZg3G7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857232"/>
            <a:ext cx="3714776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QY8c9zJrA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714752"/>
            <a:ext cx="3857652" cy="287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pcQc59rhw_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714752"/>
            <a:ext cx="3786214" cy="28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Кадетский класс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1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Учительская\Downloads\nXh6zC1_XH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714356"/>
            <a:ext cx="4361819" cy="592921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Рапорт дежурного кадета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1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763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28596" y="449880"/>
          <a:ext cx="8358246" cy="6408120"/>
        </p:xfrm>
        <a:graphic>
          <a:graphicData uri="http://schemas.openxmlformats.org/drawingml/2006/table">
            <a:tbl>
              <a:tblPr/>
              <a:tblGrid>
                <a:gridCol w="2143141"/>
                <a:gridCol w="5037653"/>
                <a:gridCol w="1177452"/>
              </a:tblGrid>
              <a:tr h="148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Критерии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Варианты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Баллы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Успеваемость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Оценка 5 за контрольную работу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Оценка 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Оценка 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Оценка 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Оценка 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Активность на уроке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Опоздание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На построение до 5 минут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- 0,5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Без опоздания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Более 5 минут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На 1 урок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Пропуск учебного дня (без уважительной причины(справка, заявление родителей)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Рассказ стихотворения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 построения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 1 урока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В течении дня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Внешний вид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Соответствующий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Отсутствие элемента формы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Не соответствует форме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Слово «забыл»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Учебные принадлежности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Домашние задания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Выполнено в полном объёме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За каждое не выполненное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Ведение дневника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Заполнен в полном объёме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Частично заполнен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-0,5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Отсутвует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Дисциплина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Без нарушений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 уроке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 перемене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-0,5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В столовой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 внеурочном занятии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Взаимоотношения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Положительные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Отрицательные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Участие в конкурсах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Участие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Победа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Критерии конкурса «Кадет года»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760</Words>
  <Application>Microsoft Office PowerPoint</Application>
  <PresentationFormat>Экран (4:3)</PresentationFormat>
  <Paragraphs>185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Кадетский класс </vt:lpstr>
      <vt:lpstr>Документы </vt:lpstr>
      <vt:lpstr>Слайд 7</vt:lpstr>
      <vt:lpstr>Слайд 8</vt:lpstr>
      <vt:lpstr>Слайд 9</vt:lpstr>
      <vt:lpstr>Посвящение в кадеты</vt:lpstr>
      <vt:lpstr>Военно-патриотическая эстафета кадетских (казачьих) классов </vt:lpstr>
      <vt:lpstr>Военно-патриотическая эстафета кадетских (казачьих) классов </vt:lpstr>
      <vt:lpstr>Военно-патриотическая игра «Зарница 2.0»</vt:lpstr>
      <vt:lpstr>проект Филармонии Кузбасса  «История России и Кузбасса в музыке» </vt:lpstr>
      <vt:lpstr>День военной присяги РФ</vt:lpstr>
      <vt:lpstr>Посещение ГБНОУ «ГЖГИ»</vt:lpstr>
      <vt:lpstr>Посещение библиотеки  с. Елыкаево</vt:lpstr>
      <vt:lpstr>День открытых дверей</vt:lpstr>
      <vt:lpstr>Обучение педагогов</vt:lpstr>
      <vt:lpstr>Успеваемость </vt:lpstr>
      <vt:lpstr>Детский сад</vt:lpstr>
      <vt:lpstr>Стажировочная площадка  в детском саду</vt:lpstr>
      <vt:lpstr>Люби и знай родной Кузбасс</vt:lpstr>
      <vt:lpstr>Люби и знай родной Кузбасс</vt:lpstr>
      <vt:lpstr>Люби и знай родной Кузбасс</vt:lpstr>
      <vt:lpstr>Конкурс активистов музеев</vt:lpstr>
      <vt:lpstr>Конкурс активистов музеев</vt:lpstr>
      <vt:lpstr>Лавка купца Ермолаева</vt:lpstr>
      <vt:lpstr>Лавка купца Ермолаева</vt:lpstr>
      <vt:lpstr>Юный экскурсовод Кузбасса</vt:lpstr>
      <vt:lpstr>Школа юного краеведа</vt:lpstr>
      <vt:lpstr>Эстафета памяти</vt:lpstr>
      <vt:lpstr>Всероссийский образовательный проект «Музейный час»</vt:lpstr>
      <vt:lpstr>Исследовательская работа</vt:lpstr>
      <vt:lpstr>Кузбасс: одобрено детьми</vt:lpstr>
      <vt:lpstr>Выпускники ВПК Десантник</vt:lpstr>
      <vt:lpstr>Профориентационные встречи с учащимися кадетских школ</vt:lpstr>
      <vt:lpstr>Встречи с воспитанниками клуба, участниками СВО </vt:lpstr>
      <vt:lpstr>Основные направления   патриотического воспитания</vt:lpstr>
      <vt:lpstr>Тиражирование опыта </vt:lpstr>
      <vt:lpstr>Преемственность поколений </vt:lpstr>
      <vt:lpstr>Спасибо за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Учительская</dc:creator>
  <cp:lastModifiedBy>Заместитель по БЖД</cp:lastModifiedBy>
  <cp:revision>77</cp:revision>
  <dcterms:created xsi:type="dcterms:W3CDTF">2024-05-16T09:52:35Z</dcterms:created>
  <dcterms:modified xsi:type="dcterms:W3CDTF">2024-05-28T07:48:21Z</dcterms:modified>
</cp:coreProperties>
</file>